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2000" b="1" u="sng" dirty="0"/>
              <a:t>الخطوات الرئيسية لتخطيط نظام المعلومات الإداري المحوسب </a:t>
            </a:r>
            <a:r>
              <a:rPr lang="ar-JO" sz="2000" b="1" u="sng" dirty="0" smtClean="0"/>
              <a:t/>
            </a:r>
            <a:br>
              <a:rPr lang="ar-JO" sz="2000" b="1" u="sng" dirty="0" smtClean="0"/>
            </a:br>
            <a:r>
              <a:rPr lang="ar-SA" sz="2000" b="1" u="sng" dirty="0" smtClean="0"/>
              <a:t>في </a:t>
            </a:r>
            <a:r>
              <a:rPr lang="ar-SA" sz="2000" b="1" u="sng" dirty="0"/>
              <a:t>المكتبات ومراكز المعلومات</a:t>
            </a:r>
            <a:r>
              <a:rPr lang="en-US" sz="2000" b="1" u="sng" dirty="0"/>
              <a:t>:</a:t>
            </a:r>
            <a:r>
              <a:rPr lang="en-US" sz="2000" dirty="0"/>
              <a:t/>
            </a:r>
            <a:br>
              <a:rPr lang="en-US" sz="2000" dirty="0"/>
            </a:br>
            <a:endParaRPr lang="ar-JO" sz="2000" dirty="0"/>
          </a:p>
        </p:txBody>
      </p:sp>
      <p:sp>
        <p:nvSpPr>
          <p:cNvPr id="3" name="عنصر نائب للمحتوى 2"/>
          <p:cNvSpPr>
            <a:spLocks noGrp="1"/>
          </p:cNvSpPr>
          <p:nvPr>
            <p:ph idx="1"/>
          </p:nvPr>
        </p:nvSpPr>
        <p:spPr/>
        <p:txBody>
          <a:bodyPr>
            <a:normAutofit fontScale="92500" lnSpcReduction="20000"/>
          </a:bodyPr>
          <a:lstStyle/>
          <a:p>
            <a:r>
              <a:rPr lang="ar-SA" dirty="0" smtClean="0"/>
              <a:t>فيما </a:t>
            </a:r>
            <a:r>
              <a:rPr lang="ar-SA" dirty="0"/>
              <a:t>يلي نذكر الخطوات الرئيسة التي يجب أن تتبعها المكتبات ومراكز المعلومات في التخطيط لإنشاء نظام معلومات إداري محوسب</a:t>
            </a:r>
            <a:r>
              <a:rPr lang="en-US" dirty="0"/>
              <a:t>:</a:t>
            </a:r>
          </a:p>
          <a:p>
            <a:r>
              <a:rPr lang="en-US" dirty="0"/>
              <a:t>1- </a:t>
            </a:r>
            <a:r>
              <a:rPr lang="ar-SA" dirty="0"/>
              <a:t>تحديد الأهداف العامة للمكتبة والأهداف الفرعية لكل دائرة وقسم من أقسامها</a:t>
            </a:r>
            <a:r>
              <a:rPr lang="en-US" dirty="0"/>
              <a:t>:</a:t>
            </a:r>
          </a:p>
          <a:p>
            <a:r>
              <a:rPr lang="ar-SA" dirty="0"/>
              <a:t>وتعتبر هذه الأهداف الإطار السياسي الذي يجب أن يلتزم به نظام المعلومات الإداري المحوسب ولا يخرج عنه</a:t>
            </a:r>
            <a:r>
              <a:rPr lang="en-US" dirty="0"/>
              <a:t>.</a:t>
            </a:r>
          </a:p>
          <a:p>
            <a:r>
              <a:rPr lang="en-US" b="1" dirty="0"/>
              <a:t>2- </a:t>
            </a:r>
            <a:r>
              <a:rPr lang="ar-SA" b="1" dirty="0"/>
              <a:t>تحديد حاجات المستفيدين من المعلومات</a:t>
            </a:r>
            <a:r>
              <a:rPr lang="en-US" dirty="0"/>
              <a:t>: </a:t>
            </a:r>
            <a:r>
              <a:rPr lang="ar-SA" dirty="0"/>
              <a:t>نظام المعلومات الإداري المحوسب الناجح هو الذي يوفر المعلومات التي تلبي حاجة المستفيدين منه بدقة ويستجيب للتطورات التي قد تطرأ على هذه الحاجات</a:t>
            </a:r>
            <a:r>
              <a:rPr lang="en-US" dirty="0" smtClean="0"/>
              <a:t>.</a:t>
            </a:r>
            <a:endParaRPr lang="en-US" dirty="0"/>
          </a:p>
        </p:txBody>
      </p:sp>
    </p:spTree>
    <p:extLst>
      <p:ext uri="{BB962C8B-B14F-4D97-AF65-F5344CB8AC3E}">
        <p14:creationId xmlns:p14="http://schemas.microsoft.com/office/powerpoint/2010/main" val="1837162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0000" lnSpcReduction="20000"/>
          </a:bodyPr>
          <a:lstStyle/>
          <a:p>
            <a:r>
              <a:rPr lang="en-US" b="1" dirty="0"/>
              <a:t>3- </a:t>
            </a:r>
            <a:r>
              <a:rPr lang="ar-SA" b="1" dirty="0"/>
              <a:t>تحديد الأشخاص والجهات التي تحتاج المعلومات</a:t>
            </a:r>
            <a:r>
              <a:rPr lang="en-US" b="1" dirty="0"/>
              <a:t>: </a:t>
            </a:r>
            <a:r>
              <a:rPr lang="ar-SA" dirty="0"/>
              <a:t>يجب أن يحدد نظام المعلومات الإداري المحوسب الناجح الأشخاص والدوائر والأقسام والجهات المخولة بالحصول على المعلومات. ويعني هذا تحديد المستفيدين الداخليين والخارجيين من النظام، وأي نوع من المعلومات يمكنهم الحصول عليها</a:t>
            </a:r>
            <a:r>
              <a:rPr lang="en-US" dirty="0"/>
              <a:t>.</a:t>
            </a:r>
          </a:p>
          <a:p>
            <a:r>
              <a:rPr lang="en-US" b="1" dirty="0"/>
              <a:t>4- </a:t>
            </a:r>
            <a:r>
              <a:rPr lang="ar-SA" b="1" dirty="0"/>
              <a:t>تحديد شكل المعلومات وطرق عرضها وأوقات جمعها</a:t>
            </a:r>
            <a:r>
              <a:rPr lang="en-US" b="1" dirty="0"/>
              <a:t>:</a:t>
            </a:r>
            <a:r>
              <a:rPr lang="en-US" dirty="0"/>
              <a:t> </a:t>
            </a:r>
            <a:r>
              <a:rPr lang="ar-SA" dirty="0"/>
              <a:t>يجب تحديد الطرق التي ستجمع بواساطتها هذه المعلومات وأسلوب عرضها ( قوائم بيليوغرافية أو معلومات نصية أو تقارير مطبوعة أو جداول أو رسومات بيانية أو أرقام، ألخ). كما يجب تحديد أوقات جمع وإعداد هذه المعلومات (يومياً أو أسبوعياً أو شهرياً أو فصلياً أو نصف سنوي أو سنوياً ). وباستخدام الحاسوب في أيامنا هذه أصبحت المعلومات تجمع وتخزن مباشرة</a:t>
            </a:r>
            <a:r>
              <a:rPr lang="en-US" dirty="0"/>
              <a:t>.</a:t>
            </a:r>
          </a:p>
          <a:p>
            <a:r>
              <a:rPr lang="en-US" b="1" dirty="0"/>
              <a:t>5- </a:t>
            </a:r>
            <a:r>
              <a:rPr lang="ar-SA" b="1" dirty="0"/>
              <a:t>بيان طريقة تخزين المعلومات</a:t>
            </a:r>
            <a:r>
              <a:rPr lang="en-US" b="1" dirty="0"/>
              <a:t>:</a:t>
            </a:r>
            <a:r>
              <a:rPr lang="en-US" dirty="0"/>
              <a:t> </a:t>
            </a:r>
            <a:r>
              <a:rPr lang="ar-SA" dirty="0"/>
              <a:t>يجب سياسة مكتوبة وواضحة تحدد طريقة الاحتفاظ بالمعلومات وتخزينها بعد جمعها. فهل تخزن المعلومات على أشرطة ممغنطة أو أسطوانات ممغنطة أو أسطوانات الليزر، أو غيرها</a:t>
            </a:r>
            <a:r>
              <a:rPr lang="en-US" dirty="0"/>
              <a:t>.</a:t>
            </a:r>
          </a:p>
          <a:p>
            <a:r>
              <a:rPr lang="en-US" dirty="0"/>
              <a:t>6- </a:t>
            </a:r>
            <a:r>
              <a:rPr lang="ar-SA" dirty="0"/>
              <a:t>تحديد نوع أجهزة الحاسوب المناسبة للنظام وعددها</a:t>
            </a:r>
            <a:r>
              <a:rPr lang="en-US" dirty="0"/>
              <a:t>.</a:t>
            </a:r>
          </a:p>
          <a:p>
            <a:endParaRPr lang="ar-JO" dirty="0"/>
          </a:p>
        </p:txBody>
      </p:sp>
    </p:spTree>
    <p:extLst>
      <p:ext uri="{BB962C8B-B14F-4D97-AF65-F5344CB8AC3E}">
        <p14:creationId xmlns:p14="http://schemas.microsoft.com/office/powerpoint/2010/main" val="3440164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0000" lnSpcReduction="20000"/>
          </a:bodyPr>
          <a:lstStyle/>
          <a:p>
            <a:r>
              <a:rPr lang="en-US" b="1" dirty="0"/>
              <a:t>7- </a:t>
            </a:r>
            <a:r>
              <a:rPr lang="ar-SA" b="1" dirty="0"/>
              <a:t>تحديد طريقة استرجاع المعلومات ونقلها</a:t>
            </a:r>
            <a:r>
              <a:rPr lang="en-US" b="1" dirty="0"/>
              <a:t>:</a:t>
            </a:r>
            <a:r>
              <a:rPr lang="en-US" dirty="0"/>
              <a:t> </a:t>
            </a:r>
            <a:r>
              <a:rPr lang="ar-SA" dirty="0"/>
              <a:t>إن الهدف الأساس من جمع المعلومات وتخزينها هو استرجاع والإفادة منها</a:t>
            </a:r>
            <a:r>
              <a:rPr lang="en-US" dirty="0"/>
              <a:t>. </a:t>
            </a:r>
            <a:r>
              <a:rPr lang="ar-SA" dirty="0"/>
              <a:t>لذلك يجب أن يحدد النظام طرق ووسائل استرجاع المعلومات ونقلها من أماكن تخزينها في الحاسوب إلى المستفيدين منها. إذ يمكن نقل المعلومات بوسائل متعددة منها: التقارير الشفوية والتقارير المطبوعة بواسطة الحاسوب والمصغرات الفيلمية وشاشات الحاسوب، وغيرها</a:t>
            </a:r>
            <a:r>
              <a:rPr lang="en-US" dirty="0"/>
              <a:t>.</a:t>
            </a:r>
          </a:p>
          <a:p>
            <a:r>
              <a:rPr lang="en-US" b="1" dirty="0"/>
              <a:t>8- </a:t>
            </a:r>
            <a:r>
              <a:rPr lang="ar-SA" b="1" dirty="0"/>
              <a:t>إدامة المعلومات</a:t>
            </a:r>
            <a:r>
              <a:rPr lang="en-US" b="1" dirty="0"/>
              <a:t>:</a:t>
            </a:r>
            <a:r>
              <a:rPr lang="en-US" dirty="0"/>
              <a:t> </a:t>
            </a:r>
            <a:r>
              <a:rPr lang="ar-SA" dirty="0"/>
              <a:t>حتى تستجيب المعلومات للحاجات المتغيرة لابد أن يشتمل نظام المعلومات الإداري المحوسب في المكتبات ومراكز المعلومات على طريقة منظمة لتحديث المعلومات وإدامتها، وجعلها مواكبة لأحدث المستجدات والتطورات. ويتضمن نظام التحديث والإدامة أيضاً تحديد وإيضاح طريقة التخلص من المعلومات التي لم تعد المكتبة أو مركز المعلومات بحاجة إليها. فنظام المعلومات الإداري المحوسب الناجح هو الذي يصمم بحيث يغذي وبصفة دائمة بالمعلومات الجديدة ويتخلص من المعلومات القديمة عديمة الفائدة</a:t>
            </a:r>
            <a:r>
              <a:rPr lang="en-US" dirty="0"/>
              <a:t>.</a:t>
            </a:r>
          </a:p>
          <a:p>
            <a:r>
              <a:rPr lang="en-US" dirty="0"/>
              <a:t>9- </a:t>
            </a:r>
            <a:r>
              <a:rPr lang="ar-SA" b="1" dirty="0"/>
              <a:t>الرقابة على النظام</a:t>
            </a:r>
            <a:r>
              <a:rPr lang="en-US" dirty="0"/>
              <a:t>: </a:t>
            </a:r>
            <a:r>
              <a:rPr lang="ar-SA" dirty="0"/>
              <a:t>تعتبر الرقابة وسيلة أساسية لمعرفة مدى التقدم الذي أحرزه النظام والمشكلات التي يواجهها. لذلك لابد من تغذية راجعة لإدارة المكتبة أو مركز المعلومات أو لإدارة وحدة المعلومات في هذا المجال. إذ تمكن التغذية الراجعة الإدارة من إجراء التعديلات والتغييرات اللازمة في الوقت المناسب وبأقل التكاليف</a:t>
            </a:r>
            <a:r>
              <a:rPr lang="en-US" dirty="0"/>
              <a:t>.</a:t>
            </a:r>
          </a:p>
          <a:p>
            <a:endParaRPr lang="ar-JO" dirty="0"/>
          </a:p>
        </p:txBody>
      </p:sp>
    </p:spTree>
    <p:extLst>
      <p:ext uri="{BB962C8B-B14F-4D97-AF65-F5344CB8AC3E}">
        <p14:creationId xmlns:p14="http://schemas.microsoft.com/office/powerpoint/2010/main" val="2423161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92500" lnSpcReduction="20000"/>
          </a:bodyPr>
          <a:lstStyle/>
          <a:p>
            <a:r>
              <a:rPr lang="en-US" dirty="0"/>
              <a:t>10- </a:t>
            </a:r>
            <a:r>
              <a:rPr lang="ar-SA" b="1" dirty="0"/>
              <a:t>اعتبارات أخرى</a:t>
            </a:r>
            <a:r>
              <a:rPr lang="en-US" b="1" dirty="0"/>
              <a:t>:</a:t>
            </a:r>
            <a:r>
              <a:rPr lang="en-US" dirty="0"/>
              <a:t> </a:t>
            </a:r>
            <a:r>
              <a:rPr lang="ar-SA" dirty="0"/>
              <a:t>هناك نواح أخرى يجب أن تؤخذ بعين الاعتبار عند التخطيط لإنشاء نظام معلومات إداري محوسب،وهي</a:t>
            </a:r>
            <a:r>
              <a:rPr lang="en-US" dirty="0"/>
              <a:t>:</a:t>
            </a:r>
          </a:p>
          <a:p>
            <a:r>
              <a:rPr lang="ar-SA" dirty="0"/>
              <a:t>ـ المركزية واللامركزية</a:t>
            </a:r>
            <a:r>
              <a:rPr lang="en-US" dirty="0"/>
              <a:t>.</a:t>
            </a:r>
          </a:p>
          <a:p>
            <a:r>
              <a:rPr lang="ar-SA" dirty="0"/>
              <a:t>ـ الكادر البشري: مؤهلاته وخبراته وطرق تدريبه</a:t>
            </a:r>
            <a:r>
              <a:rPr lang="en-US" dirty="0"/>
              <a:t>.</a:t>
            </a:r>
          </a:p>
          <a:p>
            <a:r>
              <a:rPr lang="ar-SA" dirty="0"/>
              <a:t>ـ سرّية المعلومات وأمنها</a:t>
            </a:r>
            <a:r>
              <a:rPr lang="en-US" dirty="0"/>
              <a:t>.</a:t>
            </a:r>
          </a:p>
          <a:p>
            <a:r>
              <a:rPr lang="ar-SA" dirty="0"/>
              <a:t>ـ الأنظمة الوظيفية الفرعية للنظام: النظام الفرعي للمعلومات التسويقية، النظام الفرعي لمعلومات الإنتاج، النظام الفرعي لمعلومات الموارد البشرية، النظام الفرعي للخدمات المعلوماتية، النظام الفرعي للمعلومات المالية، إلخ</a:t>
            </a:r>
            <a:r>
              <a:rPr lang="en-US" dirty="0"/>
              <a:t>.</a:t>
            </a:r>
          </a:p>
          <a:p>
            <a:endParaRPr lang="ar-JO" dirty="0"/>
          </a:p>
        </p:txBody>
      </p:sp>
    </p:spTree>
    <p:extLst>
      <p:ext uri="{BB962C8B-B14F-4D97-AF65-F5344CB8AC3E}">
        <p14:creationId xmlns:p14="http://schemas.microsoft.com/office/powerpoint/2010/main" val="138724081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504</Words>
  <Application>Microsoft Office PowerPoint</Application>
  <PresentationFormat>عرض على الشاشة (3:4)‏</PresentationFormat>
  <Paragraphs>17</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الخطوات الرئيسية لتخطيط نظام المعلومات الإداري المحوسب  في المكتبات ومراكز المعلومات: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الخطوات الرئيسية لتخطيط نظام المعلومات الإداري المحوسب  في المكتبات ومراكز المعلومات: </dc:title>
  <dc:creator>gega</dc:creator>
  <cp:lastModifiedBy>gega</cp:lastModifiedBy>
  <cp:revision>2</cp:revision>
  <dcterms:created xsi:type="dcterms:W3CDTF">2019-12-17T13:13:04Z</dcterms:created>
  <dcterms:modified xsi:type="dcterms:W3CDTF">2019-12-17T13:17:25Z</dcterms:modified>
</cp:coreProperties>
</file>